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</p:sldIdLst>
  <p:sldSz cx="6858000" cy="1218946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9800"/>
    <a:srgbClr val="B4C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854" y="1143000"/>
            <a:ext cx="1736293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994919"/>
            <a:ext cx="5143500" cy="424378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2363"/>
            <a:ext cx="5143500" cy="294299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6" y="648983"/>
            <a:ext cx="1478756" cy="103301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8983"/>
            <a:ext cx="4350544" cy="103301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8936"/>
            <a:ext cx="5915025" cy="507053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7439"/>
            <a:ext cx="5915025" cy="26664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4917"/>
            <a:ext cx="2914650" cy="7734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4917"/>
            <a:ext cx="2914650" cy="7734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8983"/>
            <a:ext cx="5915025" cy="23560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146"/>
            <a:ext cx="2901255" cy="146444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2590"/>
            <a:ext cx="2901255" cy="6549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146"/>
            <a:ext cx="2915543" cy="146444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2590"/>
            <a:ext cx="2915543" cy="6549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640"/>
            <a:ext cx="2211883" cy="2844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077"/>
            <a:ext cx="3471863" cy="866251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6880"/>
            <a:ext cx="2211883" cy="67748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640"/>
            <a:ext cx="2211883" cy="2844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1755077"/>
            <a:ext cx="3471863" cy="866251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6880"/>
            <a:ext cx="2211883" cy="67748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8983"/>
            <a:ext cx="5915025" cy="2356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4917"/>
            <a:ext cx="5915025" cy="773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297953"/>
            <a:ext cx="1543050" cy="6489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DE98B-5A53-44B2-BD17-B4EF3E0A40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297953"/>
            <a:ext cx="2314575" cy="6489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297953"/>
            <a:ext cx="1543050" cy="6489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BD065-5F39-492B-80D6-77F96B7BB90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4.pn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tiff"/><Relationship Id="rId1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 descr="C:\Users\genchanghsu\Desktop\2021_Consistent_Pest_Consumption_by_Generalist_Predators_in_Rice_Farms\Output\Figures\Figure1d.tiffFigure1d"/>
          <p:cNvPicPr>
            <a:picLocks noChangeAspect="1"/>
          </p:cNvPicPr>
          <p:nvPr/>
        </p:nvPicPr>
        <p:blipFill>
          <a:blip r:embed="rId1"/>
          <a:srcRect l="16" r="16"/>
          <a:stretch>
            <a:fillRect/>
          </a:stretch>
        </p:blipFill>
        <p:spPr>
          <a:xfrm>
            <a:off x="3490595" y="4107815"/>
            <a:ext cx="3255645" cy="1953895"/>
          </a:xfrm>
          <a:prstGeom prst="rect">
            <a:avLst/>
          </a:prstGeom>
        </p:spPr>
      </p:pic>
      <p:sp>
        <p:nvSpPr>
          <p:cNvPr id="71" name="Arc 70"/>
          <p:cNvSpPr/>
          <p:nvPr/>
        </p:nvSpPr>
        <p:spPr>
          <a:xfrm>
            <a:off x="4602480" y="1087120"/>
            <a:ext cx="1440815" cy="1422400"/>
          </a:xfrm>
          <a:prstGeom prst="arc">
            <a:avLst>
              <a:gd name="adj1" fmla="val 16200000"/>
              <a:gd name="adj2" fmla="val 326565"/>
            </a:avLst>
          </a:prstGeom>
          <a:ln w="127000">
            <a:solidFill>
              <a:srgbClr val="B4CB33">
                <a:alpha val="75000"/>
              </a:srgbClr>
            </a:solidFill>
            <a:tailEnd type="triangle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0" name="Arc 69"/>
          <p:cNvSpPr/>
          <p:nvPr/>
        </p:nvSpPr>
        <p:spPr>
          <a:xfrm rot="16200000">
            <a:off x="3223260" y="1114425"/>
            <a:ext cx="1423035" cy="1381760"/>
          </a:xfrm>
          <a:prstGeom prst="arc">
            <a:avLst>
              <a:gd name="adj1" fmla="val 16200000"/>
              <a:gd name="adj2" fmla="val 403975"/>
            </a:avLst>
          </a:prstGeom>
          <a:ln w="127000">
            <a:solidFill>
              <a:schemeClr val="accent6">
                <a:alpha val="7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4012565" y="1744345"/>
            <a:ext cx="1364734" cy="901065"/>
            <a:chOff x="6249" y="2708"/>
            <a:chExt cx="2149" cy="1419"/>
          </a:xfrm>
        </p:grpSpPr>
        <p:pic>
          <p:nvPicPr>
            <p:cNvPr id="4" name="圖片 3" descr="PhyloPic.408b5725.Christoph-Schomburg.Auchenorrhyncha_Hemiptera_Paraneoptera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9" y="3652"/>
              <a:ext cx="361" cy="271"/>
            </a:xfrm>
            <a:prstGeom prst="rect">
              <a:avLst/>
            </a:prstGeom>
          </p:spPr>
        </p:pic>
        <p:pic>
          <p:nvPicPr>
            <p:cNvPr id="53" name="圖片 52" descr="butterfly-ne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7605511">
              <a:off x="7429" y="2802"/>
              <a:ext cx="969" cy="969"/>
            </a:xfrm>
            <a:prstGeom prst="rect">
              <a:avLst/>
            </a:prstGeom>
          </p:spPr>
        </p:pic>
        <p:pic>
          <p:nvPicPr>
            <p:cNvPr id="3" name="Picture 2"/>
            <p:cNvPicPr/>
            <p:nvPr/>
          </p:nvPicPr>
          <p:blipFill>
            <a:blip r:embed="rId4"/>
          </p:blipFill>
          <p:spPr>
            <a:xfrm>
              <a:off x="6890" y="3924"/>
              <a:ext cx="314" cy="203"/>
            </a:xfrm>
            <a:prstGeom prst="rect">
              <a:avLst/>
            </a:prstGeom>
          </p:spPr>
        </p:pic>
        <p:pic>
          <p:nvPicPr>
            <p:cNvPr id="5" name="Picture 4"/>
            <p:cNvPicPr/>
            <p:nvPr/>
          </p:nvPicPr>
          <p:blipFill>
            <a:blip r:embed="rId5"/>
          </p:blipFill>
          <p:spPr>
            <a:xfrm>
              <a:off x="6764" y="3312"/>
              <a:ext cx="275" cy="308"/>
            </a:xfrm>
            <a:prstGeom prst="rect">
              <a:avLst/>
            </a:prstGeom>
          </p:spPr>
        </p:pic>
        <p:pic>
          <p:nvPicPr>
            <p:cNvPr id="9" name="Picture 8"/>
            <p:cNvPicPr/>
            <p:nvPr/>
          </p:nvPicPr>
          <p:blipFill>
            <a:blip r:embed="rId6"/>
          </p:blipFill>
          <p:spPr>
            <a:xfrm rot="600000">
              <a:off x="6249" y="2777"/>
              <a:ext cx="492" cy="649"/>
            </a:xfrm>
            <a:prstGeom prst="rect">
              <a:avLst/>
            </a:prstGeom>
          </p:spPr>
        </p:pic>
        <p:pic>
          <p:nvPicPr>
            <p:cNvPr id="10" name="Picture 9"/>
            <p:cNvPicPr/>
            <p:nvPr/>
          </p:nvPicPr>
          <p:blipFill>
            <a:blip r:embed="rId7"/>
          </p:blipFill>
          <p:spPr>
            <a:xfrm>
              <a:off x="7191" y="3248"/>
              <a:ext cx="407" cy="342"/>
            </a:xfrm>
            <a:prstGeom prst="rect">
              <a:avLst/>
            </a:prstGeom>
          </p:spPr>
        </p:pic>
        <p:pic>
          <p:nvPicPr>
            <p:cNvPr id="11" name="Picture 10" descr="Untitled-removebg-preview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6" y="3707"/>
              <a:ext cx="565" cy="402"/>
            </a:xfrm>
            <a:prstGeom prst="rect">
              <a:avLst/>
            </a:prstGeom>
          </p:spPr>
        </p:pic>
        <p:pic>
          <p:nvPicPr>
            <p:cNvPr id="15" name="Picture 14"/>
            <p:cNvPicPr/>
            <p:nvPr/>
          </p:nvPicPr>
          <p:blipFill>
            <a:blip r:embed="rId9"/>
          </p:blipFill>
          <p:spPr>
            <a:xfrm>
              <a:off x="6953" y="2708"/>
              <a:ext cx="377" cy="299"/>
            </a:xfrm>
            <a:prstGeom prst="rect">
              <a:avLst/>
            </a:prstGeom>
          </p:spPr>
        </p:pic>
      </p:grpSp>
      <p:sp>
        <p:nvSpPr>
          <p:cNvPr id="16" name="Text Box 15"/>
          <p:cNvSpPr txBox="1"/>
          <p:nvPr/>
        </p:nvSpPr>
        <p:spPr>
          <a:xfrm>
            <a:off x="6339721" y="7705716"/>
            <a:ext cx="2286000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sz="1015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6"/>
        </p:blipFill>
        <p:spPr>
          <a:xfrm rot="1860000">
            <a:off x="1365250" y="4080510"/>
            <a:ext cx="313055" cy="432435"/>
          </a:xfrm>
          <a:prstGeom prst="rect">
            <a:avLst/>
          </a:prstGeom>
        </p:spPr>
      </p:pic>
      <p:pic>
        <p:nvPicPr>
          <p:cNvPr id="18" name="Picture 17" descr="Untitled-removebg-preview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5770" y="4084955"/>
            <a:ext cx="591820" cy="421005"/>
          </a:xfrm>
          <a:prstGeom prst="rect">
            <a:avLst/>
          </a:prstGeom>
        </p:spPr>
      </p:pic>
      <p:pic>
        <p:nvPicPr>
          <p:cNvPr id="19" name="圖片 3" descr="PhyloPic.408b5725.Christoph-Schomburg.Auchenorrhyncha_Hemiptera_Paraneopter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7590" y="5469890"/>
            <a:ext cx="327025" cy="245745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4"/>
        </p:blipFill>
        <p:spPr>
          <a:xfrm>
            <a:off x="843320" y="5495717"/>
            <a:ext cx="355402" cy="234315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5"/>
        </p:blipFill>
        <p:spPr>
          <a:xfrm>
            <a:off x="498356" y="5479088"/>
            <a:ext cx="278249" cy="241102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>
          <a:blip r:embed="rId7"/>
        </p:blipFill>
        <p:spPr>
          <a:xfrm>
            <a:off x="2667000" y="5452110"/>
            <a:ext cx="332740" cy="26797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1742361" y="4701054"/>
            <a:ext cx="5080" cy="688340"/>
          </a:xfrm>
          <a:prstGeom prst="straightConnector1">
            <a:avLst/>
          </a:prstGeom>
          <a:ln w="63500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8" name="Picture 27"/>
          <p:cNvPicPr/>
          <p:nvPr/>
        </p:nvPicPr>
        <p:blipFill>
          <a:blip r:embed="rId9"/>
        </p:blipFill>
        <p:spPr>
          <a:xfrm>
            <a:off x="1610360" y="5462270"/>
            <a:ext cx="295275" cy="241300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126365" y="361950"/>
            <a:ext cx="2413635" cy="3321685"/>
            <a:chOff x="574" y="570"/>
            <a:chExt cx="3801" cy="5231"/>
          </a:xfrm>
        </p:grpSpPr>
        <p:pic>
          <p:nvPicPr>
            <p:cNvPr id="1662934872" name="Picture 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87" r="23959"/>
            <a:stretch>
              <a:fillRect/>
            </a:stretch>
          </p:blipFill>
          <p:spPr>
            <a:xfrm>
              <a:off x="1012" y="1240"/>
              <a:ext cx="3363" cy="4561"/>
            </a:xfrm>
            <a:prstGeom prst="rect">
              <a:avLst/>
            </a:prstGeom>
          </p:spPr>
        </p:pic>
        <p:sp>
          <p:nvSpPr>
            <p:cNvPr id="14" name="Text Box 13"/>
            <p:cNvSpPr txBox="1"/>
            <p:nvPr/>
          </p:nvSpPr>
          <p:spPr>
            <a:xfrm>
              <a:off x="979" y="888"/>
              <a:ext cx="3335" cy="4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Year 2017–2019</a:t>
              </a:r>
              <a:endParaRPr 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 Box 49"/>
            <p:cNvSpPr txBox="1"/>
            <p:nvPr/>
          </p:nvSpPr>
          <p:spPr>
            <a:xfrm>
              <a:off x="574" y="570"/>
              <a:ext cx="7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520950" y="1755775"/>
            <a:ext cx="1469390" cy="944245"/>
            <a:chOff x="4000" y="2675"/>
            <a:chExt cx="2314" cy="14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1"/>
            <a:srcRect t="50370" r="50988" b="187"/>
          </p:blipFill>
          <p:spPr>
            <a:xfrm>
              <a:off x="4129" y="2788"/>
              <a:ext cx="2025" cy="1374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52" name="Text Box 51"/>
            <p:cNvSpPr txBox="1"/>
            <p:nvPr/>
          </p:nvSpPr>
          <p:spPr>
            <a:xfrm>
              <a:off x="4000" y="2675"/>
              <a:ext cx="2315" cy="4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sz="1125" b="1">
                  <a:latin typeface="Arial" panose="020B0604020202020204" pitchFamily="34" charset="0"/>
                  <a:cs typeface="Arial" panose="020B0604020202020204" pitchFamily="34" charset="0"/>
                </a:rPr>
                <a:t>Seedling</a:t>
              </a:r>
              <a:endParaRPr lang="en-US" sz="1125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Text Box 54"/>
          <p:cNvSpPr txBox="1"/>
          <p:nvPr/>
        </p:nvSpPr>
        <p:spPr>
          <a:xfrm>
            <a:off x="2621915" y="363855"/>
            <a:ext cx="464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941445" y="593725"/>
            <a:ext cx="1469390" cy="944880"/>
            <a:chOff x="6194" y="1035"/>
            <a:chExt cx="2314" cy="1488"/>
          </a:xfrm>
        </p:grpSpPr>
        <p:pic>
          <p:nvPicPr>
            <p:cNvPr id="8" name="Picture 7" descr="4687305339_a5623b31f5_k"/>
            <p:cNvPicPr>
              <a:picLocks noChangeAspect="1"/>
            </p:cNvPicPr>
            <p:nvPr/>
          </p:nvPicPr>
          <p:blipFill>
            <a:blip r:embed="rId12"/>
            <a:srcRect t="22407" b="26852"/>
            <a:stretch>
              <a:fillRect/>
            </a:stretch>
          </p:blipFill>
          <p:spPr>
            <a:xfrm>
              <a:off x="6316" y="1153"/>
              <a:ext cx="2025" cy="1370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56" name="Text Box 55"/>
            <p:cNvSpPr txBox="1"/>
            <p:nvPr/>
          </p:nvSpPr>
          <p:spPr>
            <a:xfrm>
              <a:off x="6194" y="1035"/>
              <a:ext cx="2315" cy="4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sz="1125" b="1">
                  <a:latin typeface="Arial" panose="020B0604020202020204" pitchFamily="34" charset="0"/>
                  <a:cs typeface="Arial" panose="020B0604020202020204" pitchFamily="34" charset="0"/>
                </a:rPr>
                <a:t>Tillering</a:t>
              </a:r>
              <a:endParaRPr lang="en-US" sz="1125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331460" y="1782445"/>
            <a:ext cx="1469390" cy="933450"/>
            <a:chOff x="8396" y="2607"/>
            <a:chExt cx="2314" cy="147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3"/>
            <a:srcRect t="50616" r="58826"/>
          </p:blipFill>
          <p:spPr>
            <a:xfrm>
              <a:off x="8509" y="2703"/>
              <a:ext cx="2025" cy="1374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57" name="Text Box 56"/>
            <p:cNvSpPr txBox="1"/>
            <p:nvPr/>
          </p:nvSpPr>
          <p:spPr>
            <a:xfrm>
              <a:off x="8396" y="2607"/>
              <a:ext cx="2315" cy="4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sz="1125" b="1">
                  <a:latin typeface="Arial" panose="020B0604020202020204" pitchFamily="34" charset="0"/>
                  <a:cs typeface="Arial" panose="020B0604020202020204" pitchFamily="34" charset="0"/>
                </a:rPr>
                <a:t>Flowering</a:t>
              </a:r>
              <a:endParaRPr lang="en-US" sz="1125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848735" y="2785110"/>
            <a:ext cx="1604010" cy="944245"/>
            <a:chOff x="6075" y="4114"/>
            <a:chExt cx="2526" cy="148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4"/>
            <a:srcRect l="11422" t="32398" r="50000" b="19815"/>
            <a:stretch>
              <a:fillRect/>
            </a:stretch>
          </p:blipFill>
          <p:spPr>
            <a:xfrm>
              <a:off x="6316" y="4227"/>
              <a:ext cx="2025" cy="1374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58" name="Text Box 57"/>
            <p:cNvSpPr txBox="1"/>
            <p:nvPr/>
          </p:nvSpPr>
          <p:spPr>
            <a:xfrm>
              <a:off x="6075" y="4114"/>
              <a:ext cx="2526" cy="4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sz="1125" b="1">
                  <a:latin typeface="Arial" panose="020B0604020202020204" pitchFamily="34" charset="0"/>
                  <a:cs typeface="Arial" panose="020B0604020202020204" pitchFamily="34" charset="0"/>
                </a:rPr>
                <a:t>Ripening</a:t>
              </a:r>
              <a:endParaRPr lang="en-US" sz="1125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Text Box 63"/>
          <p:cNvSpPr txBox="1"/>
          <p:nvPr/>
        </p:nvSpPr>
        <p:spPr>
          <a:xfrm>
            <a:off x="126365" y="3833495"/>
            <a:ext cx="464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Arc 73"/>
          <p:cNvSpPr/>
          <p:nvPr/>
        </p:nvSpPr>
        <p:spPr>
          <a:xfrm rot="16200000" flipH="1" flipV="1">
            <a:off x="4623435" y="1964690"/>
            <a:ext cx="1423035" cy="1381760"/>
          </a:xfrm>
          <a:prstGeom prst="arc">
            <a:avLst>
              <a:gd name="adj1" fmla="val 16426585"/>
              <a:gd name="adj2" fmla="val 282197"/>
            </a:avLst>
          </a:prstGeom>
          <a:ln w="127000">
            <a:solidFill>
              <a:srgbClr val="CA9800">
                <a:alpha val="75000"/>
              </a:srgbClr>
            </a:solidFill>
            <a:tailEnd type="triangle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Arrow Connector 75"/>
          <p:cNvCxnSpPr/>
          <p:nvPr/>
        </p:nvCxnSpPr>
        <p:spPr>
          <a:xfrm flipH="1" flipV="1">
            <a:off x="2188408" y="4701213"/>
            <a:ext cx="490220" cy="650875"/>
          </a:xfrm>
          <a:prstGeom prst="straightConnector1">
            <a:avLst/>
          </a:prstGeom>
          <a:ln w="107950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842208" y="4706928"/>
            <a:ext cx="504190" cy="64516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8" name="Text Box 77"/>
          <p:cNvSpPr txBox="1"/>
          <p:nvPr/>
        </p:nvSpPr>
        <p:spPr>
          <a:xfrm>
            <a:off x="3244215" y="3833495"/>
            <a:ext cx="464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26720" y="5424805"/>
            <a:ext cx="806450" cy="669925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0" name="Text Box 79"/>
          <p:cNvSpPr txBox="1"/>
          <p:nvPr/>
        </p:nvSpPr>
        <p:spPr>
          <a:xfrm>
            <a:off x="391795" y="5771515"/>
            <a:ext cx="94869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100" b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Detritivore</a:t>
            </a:r>
            <a:endParaRPr lang="en-US" sz="1100" b="1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346200" y="5424805"/>
            <a:ext cx="806450" cy="669925"/>
          </a:xfrm>
          <a:prstGeom prst="round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2258695" y="5424805"/>
            <a:ext cx="806450" cy="669925"/>
          </a:xfrm>
          <a:prstGeom prst="round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3" name="Text Box 82"/>
          <p:cNvSpPr txBox="1"/>
          <p:nvPr/>
        </p:nvSpPr>
        <p:spPr>
          <a:xfrm>
            <a:off x="1276350" y="5687060"/>
            <a:ext cx="94869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100" b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Tourist herbivore</a:t>
            </a:r>
            <a:endParaRPr lang="en-US" sz="1100" b="1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 Box 84"/>
          <p:cNvSpPr txBox="1"/>
          <p:nvPr/>
        </p:nvSpPr>
        <p:spPr>
          <a:xfrm>
            <a:off x="2200910" y="5687060"/>
            <a:ext cx="94869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100" b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Rice herbivore</a:t>
            </a:r>
            <a:endParaRPr lang="en-US" sz="1100" b="1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168400" y="4036060"/>
            <a:ext cx="1181735" cy="615950"/>
          </a:xfrm>
          <a:prstGeom prst="round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7" name="Text Box 86"/>
          <p:cNvSpPr txBox="1"/>
          <p:nvPr/>
        </p:nvSpPr>
        <p:spPr>
          <a:xfrm>
            <a:off x="1310005" y="4427220"/>
            <a:ext cx="94869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1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Predator</a:t>
            </a:r>
            <a:endParaRPr lang="en-US" sz="11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</Words>
  <Application>WPS Presentation</Application>
  <PresentationFormat>Widescreen</PresentationFormat>
  <Paragraphs>26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Gen-Chang Hsu</dc:creator>
  <cp:lastModifiedBy>Gen-Chang Hsu</cp:lastModifiedBy>
  <cp:revision>46</cp:revision>
  <dcterms:created xsi:type="dcterms:W3CDTF">2024-08-21T19:08:00Z</dcterms:created>
  <dcterms:modified xsi:type="dcterms:W3CDTF">2024-09-06T01:22:05Z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5130981964AF49C3AAD4D3F2B075D03C_13</vt:lpwstr>
  </property>
  <property fmtid="{D5CDD505-2E9C-101B-9397-08002B2CF9AE}" pid="3" name="KSOProductBuildVer">
    <vt:lpwstr>1033-12.2.0.18165</vt:lpwstr>
  </property>
</Properties>
</file>